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800080"/>
    <a:srgbClr val="FFFF00"/>
    <a:srgbClr val="FF0066"/>
    <a:srgbClr val="0000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91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11C60-DE20-4373-BDB5-0843E15BFD8D}" type="doc">
      <dgm:prSet loTypeId="urn:microsoft.com/office/officeart/2005/8/layout/hierarchy1" loCatId="hierarchy" qsTypeId="urn:microsoft.com/office/officeart/2005/8/quickstyle/simple2" qsCatId="simple" csTypeId="urn:microsoft.com/office/officeart/2005/8/colors/accent2_1" csCatId="accent2" phldr="1"/>
      <dgm:spPr/>
    </dgm:pt>
    <dgm:pt modelId="{B8058C02-C04C-4932-A9CA-32328E689BB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Tahoma" pitchFamily="34" charset="0"/>
              <a:cs typeface="Arial" charset="0"/>
            </a:rPr>
            <a:t>ПРИЁМЫ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Tahoma" pitchFamily="34" charset="0"/>
              <a:cs typeface="Arial" charset="0"/>
            </a:rPr>
            <a:t>ФОРМИРОВАНИЯ</a:t>
          </a:r>
        </a:p>
      </dgm:t>
    </dgm:pt>
    <dgm:pt modelId="{8ECC42BD-75F7-4328-BF16-D5954E8EE3EE}" type="parTrans" cxnId="{A4B32268-6F84-4E85-86FA-8C274C5F9B60}">
      <dgm:prSet/>
      <dgm:spPr/>
      <dgm:t>
        <a:bodyPr/>
        <a:lstStyle/>
        <a:p>
          <a:endParaRPr lang="ru-RU"/>
        </a:p>
      </dgm:t>
    </dgm:pt>
    <dgm:pt modelId="{721284DE-7E10-4F70-B36C-5D091F25F10F}" type="sibTrans" cxnId="{A4B32268-6F84-4E85-86FA-8C274C5F9B60}">
      <dgm:prSet/>
      <dgm:spPr/>
      <dgm:t>
        <a:bodyPr/>
        <a:lstStyle/>
        <a:p>
          <a:endParaRPr lang="ru-RU"/>
        </a:p>
      </dgm:t>
    </dgm:pt>
    <dgm:pt modelId="{ADB2B98A-F065-4122-A478-1BA981DF2D7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sng" strike="noStrike" cap="none" normalizeH="0" baseline="0" smtClean="0">
              <a:ln/>
              <a:effectLst/>
              <a:latin typeface="Times New Roman" pitchFamily="18" charset="0"/>
              <a:cs typeface="Arial" charset="0"/>
            </a:rPr>
            <a:t>ПИСЬМЕННЫЙ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1" i="0" u="sng" strike="noStrike" cap="none" normalizeH="0" baseline="0" smtClean="0">
            <a:ln/>
            <a:effectLst/>
            <a:latin typeface="Times New Roman" pitchFamily="18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Arial" charset="0"/>
            </a:rPr>
            <a:t>«Дневник» или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Arial" charset="0"/>
            </a:rPr>
            <a:t>«Журнал добрых дел»</a:t>
          </a:r>
        </a:p>
      </dgm:t>
    </dgm:pt>
    <dgm:pt modelId="{A2E3AA9E-2444-40BF-A6D4-4D22047E3EDA}" type="parTrans" cxnId="{C44675C3-1F78-40CC-A55E-D82729C324CA}">
      <dgm:prSet/>
      <dgm:spPr/>
      <dgm:t>
        <a:bodyPr/>
        <a:lstStyle/>
        <a:p>
          <a:endParaRPr lang="ru-RU"/>
        </a:p>
      </dgm:t>
    </dgm:pt>
    <dgm:pt modelId="{FC8FB4D7-B6AC-45C8-9205-FA0237C2A29F}" type="sibTrans" cxnId="{C44675C3-1F78-40CC-A55E-D82729C324CA}">
      <dgm:prSet/>
      <dgm:spPr/>
      <dgm:t>
        <a:bodyPr/>
        <a:lstStyle/>
        <a:p>
          <a:endParaRPr lang="ru-RU"/>
        </a:p>
      </dgm:t>
    </dgm:pt>
    <dgm:pt modelId="{148F7A11-AB2D-4F9C-855A-104B7A6A46E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sng" strike="noStrike" cap="none" normalizeH="0" baseline="0" smtClean="0">
              <a:ln/>
              <a:effectLst/>
              <a:latin typeface="Times New Roman" pitchFamily="18" charset="0"/>
              <a:cs typeface="Arial" charset="0"/>
            </a:rPr>
            <a:t>КОМПЛЕКСНЫЙ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1" i="0" u="sng" strike="noStrike" cap="none" normalizeH="0" baseline="0" smtClean="0">
            <a:ln/>
            <a:effectLst/>
            <a:latin typeface="Times New Roman" pitchFamily="18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Arial" charset="0"/>
            </a:rPr>
            <a:t>Игра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Arial" charset="0"/>
            </a:rPr>
            <a:t>« Мы оба похожи»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sng" strike="noStrike" cap="none" normalizeH="0" baseline="0" smtClean="0">
            <a:ln/>
            <a:effectLst/>
            <a:latin typeface="Times New Roman" pitchFamily="18" charset="0"/>
            <a:cs typeface="Arial" charset="0"/>
          </a:endParaRPr>
        </a:p>
      </dgm:t>
    </dgm:pt>
    <dgm:pt modelId="{AEE8D8B1-8EA3-43A4-9B27-BE23912CCB2B}" type="parTrans" cxnId="{2F81785B-A4D2-405B-A7D3-C4AC4ECADCBD}">
      <dgm:prSet/>
      <dgm:spPr/>
      <dgm:t>
        <a:bodyPr/>
        <a:lstStyle/>
        <a:p>
          <a:endParaRPr lang="ru-RU"/>
        </a:p>
      </dgm:t>
    </dgm:pt>
    <dgm:pt modelId="{788A45B8-E091-4067-8C9A-092F64951484}" type="sibTrans" cxnId="{2F81785B-A4D2-405B-A7D3-C4AC4ECADCBD}">
      <dgm:prSet/>
      <dgm:spPr/>
      <dgm:t>
        <a:bodyPr/>
        <a:lstStyle/>
        <a:p>
          <a:endParaRPr lang="ru-RU"/>
        </a:p>
      </dgm:t>
    </dgm:pt>
    <dgm:pt modelId="{EE7E3137-21F6-4F04-9130-35DEB8B20AA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sng" strike="noStrike" cap="none" normalizeH="0" baseline="0" dirty="0" smtClean="0">
              <a:ln/>
              <a:effectLst/>
              <a:latin typeface="Times New Roman" pitchFamily="18" charset="0"/>
              <a:cs typeface="Arial" charset="0"/>
            </a:rPr>
            <a:t>ВЕРБАЛЬНЫЙ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cs typeface="Arial" charset="0"/>
            </a:rPr>
            <a:t>Игра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cs typeface="Arial" charset="0"/>
            </a:rPr>
            <a:t>«Горячий стул».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cs typeface="Arial" charset="0"/>
            </a:rPr>
            <a:t>Игра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cs typeface="Arial" charset="0"/>
            </a:rPr>
            <a:t>«Я хороший, потому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cs typeface="Arial" charset="0"/>
            </a:rPr>
            <a:t>что…»</a:t>
          </a:r>
        </a:p>
      </dgm:t>
    </dgm:pt>
    <dgm:pt modelId="{5896665C-0AAA-44BE-98CB-C4E65C74F612}" type="parTrans" cxnId="{08BB0AC0-9FB3-4F04-9EA8-BF142C4A1FB7}">
      <dgm:prSet/>
      <dgm:spPr/>
      <dgm:t>
        <a:bodyPr/>
        <a:lstStyle/>
        <a:p>
          <a:endParaRPr lang="ru-RU"/>
        </a:p>
      </dgm:t>
    </dgm:pt>
    <dgm:pt modelId="{3CB77AE0-916E-4590-9A50-2E31F2CF88AB}" type="sibTrans" cxnId="{08BB0AC0-9FB3-4F04-9EA8-BF142C4A1FB7}">
      <dgm:prSet/>
      <dgm:spPr/>
      <dgm:t>
        <a:bodyPr/>
        <a:lstStyle/>
        <a:p>
          <a:endParaRPr lang="ru-RU"/>
        </a:p>
      </dgm:t>
    </dgm:pt>
    <dgm:pt modelId="{87596697-2059-4D78-842F-F7FB2735A05B}" type="pres">
      <dgm:prSet presAssocID="{BE811C60-DE20-4373-BDB5-0843E15BFD8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67D87E-7F99-49CE-A74D-F6D4BF16BBF9}" type="pres">
      <dgm:prSet presAssocID="{B8058C02-C04C-4932-A9CA-32328E689BB2}" presName="hierRoot1" presStyleCnt="0"/>
      <dgm:spPr/>
    </dgm:pt>
    <dgm:pt modelId="{77F976B7-470E-45A1-9AEF-538074C91437}" type="pres">
      <dgm:prSet presAssocID="{B8058C02-C04C-4932-A9CA-32328E689BB2}" presName="composite" presStyleCnt="0"/>
      <dgm:spPr/>
    </dgm:pt>
    <dgm:pt modelId="{37C64CDA-2C6F-4419-89BD-B3A884C6680C}" type="pres">
      <dgm:prSet presAssocID="{B8058C02-C04C-4932-A9CA-32328E689BB2}" presName="background" presStyleLbl="node0" presStyleIdx="0" presStyleCnt="1"/>
      <dgm:spPr/>
    </dgm:pt>
    <dgm:pt modelId="{65F500D8-48E5-404C-BC3C-3BEAAC97ACFB}" type="pres">
      <dgm:prSet presAssocID="{B8058C02-C04C-4932-A9CA-32328E689BB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FE7C95-D39A-402A-9666-0C0C09A253FB}" type="pres">
      <dgm:prSet presAssocID="{B8058C02-C04C-4932-A9CA-32328E689BB2}" presName="hierChild2" presStyleCnt="0"/>
      <dgm:spPr/>
    </dgm:pt>
    <dgm:pt modelId="{65641ECD-D2AE-4527-B1D7-06BB33330C96}" type="pres">
      <dgm:prSet presAssocID="{A2E3AA9E-2444-40BF-A6D4-4D22047E3EDA}" presName="Name10" presStyleLbl="parChTrans1D2" presStyleIdx="0" presStyleCnt="3"/>
      <dgm:spPr/>
      <dgm:t>
        <a:bodyPr/>
        <a:lstStyle/>
        <a:p>
          <a:endParaRPr lang="ru-RU"/>
        </a:p>
      </dgm:t>
    </dgm:pt>
    <dgm:pt modelId="{3EBAC566-6768-4187-83A2-8522BB1F657D}" type="pres">
      <dgm:prSet presAssocID="{ADB2B98A-F065-4122-A478-1BA981DF2D74}" presName="hierRoot2" presStyleCnt="0"/>
      <dgm:spPr/>
    </dgm:pt>
    <dgm:pt modelId="{6E895164-89CD-4E88-AA3B-655B947A6E49}" type="pres">
      <dgm:prSet presAssocID="{ADB2B98A-F065-4122-A478-1BA981DF2D74}" presName="composite2" presStyleCnt="0"/>
      <dgm:spPr/>
    </dgm:pt>
    <dgm:pt modelId="{F14B6BB5-EF41-4C88-80D0-3521BA6280A2}" type="pres">
      <dgm:prSet presAssocID="{ADB2B98A-F065-4122-A478-1BA981DF2D74}" presName="background2" presStyleLbl="node2" presStyleIdx="0" presStyleCnt="3"/>
      <dgm:spPr/>
    </dgm:pt>
    <dgm:pt modelId="{76FEF601-4719-4BDE-9499-F62BE72C039D}" type="pres">
      <dgm:prSet presAssocID="{ADB2B98A-F065-4122-A478-1BA981DF2D7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4AEFBC-66E1-4424-A4D6-946C03FFF892}" type="pres">
      <dgm:prSet presAssocID="{ADB2B98A-F065-4122-A478-1BA981DF2D74}" presName="hierChild3" presStyleCnt="0"/>
      <dgm:spPr/>
    </dgm:pt>
    <dgm:pt modelId="{AB9AD036-61B5-48FE-A2C9-6E1C3646EC4B}" type="pres">
      <dgm:prSet presAssocID="{AEE8D8B1-8EA3-43A4-9B27-BE23912CCB2B}" presName="Name10" presStyleLbl="parChTrans1D2" presStyleIdx="1" presStyleCnt="3"/>
      <dgm:spPr/>
      <dgm:t>
        <a:bodyPr/>
        <a:lstStyle/>
        <a:p>
          <a:endParaRPr lang="ru-RU"/>
        </a:p>
      </dgm:t>
    </dgm:pt>
    <dgm:pt modelId="{FF999E4D-6723-49A3-A54B-BFCFB3ED1A25}" type="pres">
      <dgm:prSet presAssocID="{148F7A11-AB2D-4F9C-855A-104B7A6A46E5}" presName="hierRoot2" presStyleCnt="0"/>
      <dgm:spPr/>
    </dgm:pt>
    <dgm:pt modelId="{8A525CEC-C154-4DB3-9023-3C88D1CD72B5}" type="pres">
      <dgm:prSet presAssocID="{148F7A11-AB2D-4F9C-855A-104B7A6A46E5}" presName="composite2" presStyleCnt="0"/>
      <dgm:spPr/>
    </dgm:pt>
    <dgm:pt modelId="{65B606B1-27E8-483D-85CE-29FFA937A7D3}" type="pres">
      <dgm:prSet presAssocID="{148F7A11-AB2D-4F9C-855A-104B7A6A46E5}" presName="background2" presStyleLbl="node2" presStyleIdx="1" presStyleCnt="3"/>
      <dgm:spPr/>
    </dgm:pt>
    <dgm:pt modelId="{DA790508-F28E-4C7E-A123-DE64C72F08DB}" type="pres">
      <dgm:prSet presAssocID="{148F7A11-AB2D-4F9C-855A-104B7A6A46E5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585FF1-C291-4171-BD12-20C0DD61EC74}" type="pres">
      <dgm:prSet presAssocID="{148F7A11-AB2D-4F9C-855A-104B7A6A46E5}" presName="hierChild3" presStyleCnt="0"/>
      <dgm:spPr/>
    </dgm:pt>
    <dgm:pt modelId="{1B9C6775-8C9C-43C0-8441-578784D8CE8C}" type="pres">
      <dgm:prSet presAssocID="{5896665C-0AAA-44BE-98CB-C4E65C74F612}" presName="Name10" presStyleLbl="parChTrans1D2" presStyleIdx="2" presStyleCnt="3"/>
      <dgm:spPr/>
      <dgm:t>
        <a:bodyPr/>
        <a:lstStyle/>
        <a:p>
          <a:endParaRPr lang="ru-RU"/>
        </a:p>
      </dgm:t>
    </dgm:pt>
    <dgm:pt modelId="{361898A1-916C-4990-AE34-71471B42554C}" type="pres">
      <dgm:prSet presAssocID="{EE7E3137-21F6-4F04-9130-35DEB8B20AA0}" presName="hierRoot2" presStyleCnt="0"/>
      <dgm:spPr/>
    </dgm:pt>
    <dgm:pt modelId="{7B4A4160-EB7F-4496-9BC4-1D909D11DCF9}" type="pres">
      <dgm:prSet presAssocID="{EE7E3137-21F6-4F04-9130-35DEB8B20AA0}" presName="composite2" presStyleCnt="0"/>
      <dgm:spPr/>
    </dgm:pt>
    <dgm:pt modelId="{A33B250F-C735-4156-B37F-9E2937CBD33F}" type="pres">
      <dgm:prSet presAssocID="{EE7E3137-21F6-4F04-9130-35DEB8B20AA0}" presName="background2" presStyleLbl="node2" presStyleIdx="2" presStyleCnt="3"/>
      <dgm:spPr/>
    </dgm:pt>
    <dgm:pt modelId="{87A896D2-AB16-48AC-B187-64BC42F1581F}" type="pres">
      <dgm:prSet presAssocID="{EE7E3137-21F6-4F04-9130-35DEB8B20AA0}" presName="text2" presStyleLbl="fgAcc2" presStyleIdx="2" presStyleCnt="3" custScaleX="1087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FEB957-5D21-4B40-B325-D8BE7A2363D9}" type="pres">
      <dgm:prSet presAssocID="{EE7E3137-21F6-4F04-9130-35DEB8B20AA0}" presName="hierChild3" presStyleCnt="0"/>
      <dgm:spPr/>
    </dgm:pt>
  </dgm:ptLst>
  <dgm:cxnLst>
    <dgm:cxn modelId="{2F81785B-A4D2-405B-A7D3-C4AC4ECADCBD}" srcId="{B8058C02-C04C-4932-A9CA-32328E689BB2}" destId="{148F7A11-AB2D-4F9C-855A-104B7A6A46E5}" srcOrd="1" destOrd="0" parTransId="{AEE8D8B1-8EA3-43A4-9B27-BE23912CCB2B}" sibTransId="{788A45B8-E091-4067-8C9A-092F64951484}"/>
    <dgm:cxn modelId="{36BF9650-F566-458A-8738-49128BC6DBAC}" type="presOf" srcId="{BE811C60-DE20-4373-BDB5-0843E15BFD8D}" destId="{87596697-2059-4D78-842F-F7FB2735A05B}" srcOrd="0" destOrd="0" presId="urn:microsoft.com/office/officeart/2005/8/layout/hierarchy1"/>
    <dgm:cxn modelId="{69F7AD15-A90C-49B0-AA47-31ADA8EC02F8}" type="presOf" srcId="{EE7E3137-21F6-4F04-9130-35DEB8B20AA0}" destId="{87A896D2-AB16-48AC-B187-64BC42F1581F}" srcOrd="0" destOrd="0" presId="urn:microsoft.com/office/officeart/2005/8/layout/hierarchy1"/>
    <dgm:cxn modelId="{14627208-C584-4C3E-B8C3-034AB85D7F84}" type="presOf" srcId="{AEE8D8B1-8EA3-43A4-9B27-BE23912CCB2B}" destId="{AB9AD036-61B5-48FE-A2C9-6E1C3646EC4B}" srcOrd="0" destOrd="0" presId="urn:microsoft.com/office/officeart/2005/8/layout/hierarchy1"/>
    <dgm:cxn modelId="{08BB0AC0-9FB3-4F04-9EA8-BF142C4A1FB7}" srcId="{B8058C02-C04C-4932-A9CA-32328E689BB2}" destId="{EE7E3137-21F6-4F04-9130-35DEB8B20AA0}" srcOrd="2" destOrd="0" parTransId="{5896665C-0AAA-44BE-98CB-C4E65C74F612}" sibTransId="{3CB77AE0-916E-4590-9A50-2E31F2CF88AB}"/>
    <dgm:cxn modelId="{BE3F7524-38E3-459C-8552-8873A276F8B8}" type="presOf" srcId="{ADB2B98A-F065-4122-A478-1BA981DF2D74}" destId="{76FEF601-4719-4BDE-9499-F62BE72C039D}" srcOrd="0" destOrd="0" presId="urn:microsoft.com/office/officeart/2005/8/layout/hierarchy1"/>
    <dgm:cxn modelId="{80CDB7D8-EBB4-468A-B22F-5AE6ED749726}" type="presOf" srcId="{5896665C-0AAA-44BE-98CB-C4E65C74F612}" destId="{1B9C6775-8C9C-43C0-8441-578784D8CE8C}" srcOrd="0" destOrd="0" presId="urn:microsoft.com/office/officeart/2005/8/layout/hierarchy1"/>
    <dgm:cxn modelId="{D2554F5A-CC84-4E2C-8EFB-350CB8B45EF6}" type="presOf" srcId="{B8058C02-C04C-4932-A9CA-32328E689BB2}" destId="{65F500D8-48E5-404C-BC3C-3BEAAC97ACFB}" srcOrd="0" destOrd="0" presId="urn:microsoft.com/office/officeart/2005/8/layout/hierarchy1"/>
    <dgm:cxn modelId="{C44675C3-1F78-40CC-A55E-D82729C324CA}" srcId="{B8058C02-C04C-4932-A9CA-32328E689BB2}" destId="{ADB2B98A-F065-4122-A478-1BA981DF2D74}" srcOrd="0" destOrd="0" parTransId="{A2E3AA9E-2444-40BF-A6D4-4D22047E3EDA}" sibTransId="{FC8FB4D7-B6AC-45C8-9205-FA0237C2A29F}"/>
    <dgm:cxn modelId="{872B2A09-3675-406F-9E8F-C9252C2D8B8D}" type="presOf" srcId="{148F7A11-AB2D-4F9C-855A-104B7A6A46E5}" destId="{DA790508-F28E-4C7E-A123-DE64C72F08DB}" srcOrd="0" destOrd="0" presId="urn:microsoft.com/office/officeart/2005/8/layout/hierarchy1"/>
    <dgm:cxn modelId="{F775128A-77C1-4D4B-846E-8E5EA84499A7}" type="presOf" srcId="{A2E3AA9E-2444-40BF-A6D4-4D22047E3EDA}" destId="{65641ECD-D2AE-4527-B1D7-06BB33330C96}" srcOrd="0" destOrd="0" presId="urn:microsoft.com/office/officeart/2005/8/layout/hierarchy1"/>
    <dgm:cxn modelId="{A4B32268-6F84-4E85-86FA-8C274C5F9B60}" srcId="{BE811C60-DE20-4373-BDB5-0843E15BFD8D}" destId="{B8058C02-C04C-4932-A9CA-32328E689BB2}" srcOrd="0" destOrd="0" parTransId="{8ECC42BD-75F7-4328-BF16-D5954E8EE3EE}" sibTransId="{721284DE-7E10-4F70-B36C-5D091F25F10F}"/>
    <dgm:cxn modelId="{60CACDB4-2484-489E-B7B1-9478C2742E09}" type="presParOf" srcId="{87596697-2059-4D78-842F-F7FB2735A05B}" destId="{B567D87E-7F99-49CE-A74D-F6D4BF16BBF9}" srcOrd="0" destOrd="0" presId="urn:microsoft.com/office/officeart/2005/8/layout/hierarchy1"/>
    <dgm:cxn modelId="{DED389C8-990B-4106-8AC4-F3597CCF4317}" type="presParOf" srcId="{B567D87E-7F99-49CE-A74D-F6D4BF16BBF9}" destId="{77F976B7-470E-45A1-9AEF-538074C91437}" srcOrd="0" destOrd="0" presId="urn:microsoft.com/office/officeart/2005/8/layout/hierarchy1"/>
    <dgm:cxn modelId="{95A41F46-1E71-49E0-ACE7-E474544CE81B}" type="presParOf" srcId="{77F976B7-470E-45A1-9AEF-538074C91437}" destId="{37C64CDA-2C6F-4419-89BD-B3A884C6680C}" srcOrd="0" destOrd="0" presId="urn:microsoft.com/office/officeart/2005/8/layout/hierarchy1"/>
    <dgm:cxn modelId="{3E427F0C-B8EA-4EBD-A812-F50CCC404B04}" type="presParOf" srcId="{77F976B7-470E-45A1-9AEF-538074C91437}" destId="{65F500D8-48E5-404C-BC3C-3BEAAC97ACFB}" srcOrd="1" destOrd="0" presId="urn:microsoft.com/office/officeart/2005/8/layout/hierarchy1"/>
    <dgm:cxn modelId="{04C686F2-44E8-4620-86C8-2B594DEE7EAD}" type="presParOf" srcId="{B567D87E-7F99-49CE-A74D-F6D4BF16BBF9}" destId="{39FE7C95-D39A-402A-9666-0C0C09A253FB}" srcOrd="1" destOrd="0" presId="urn:microsoft.com/office/officeart/2005/8/layout/hierarchy1"/>
    <dgm:cxn modelId="{77DEC529-E739-4451-8927-732562FC9BE8}" type="presParOf" srcId="{39FE7C95-D39A-402A-9666-0C0C09A253FB}" destId="{65641ECD-D2AE-4527-B1D7-06BB33330C96}" srcOrd="0" destOrd="0" presId="urn:microsoft.com/office/officeart/2005/8/layout/hierarchy1"/>
    <dgm:cxn modelId="{043F361A-E432-44CB-A0C0-12B9DABAFDEA}" type="presParOf" srcId="{39FE7C95-D39A-402A-9666-0C0C09A253FB}" destId="{3EBAC566-6768-4187-83A2-8522BB1F657D}" srcOrd="1" destOrd="0" presId="urn:microsoft.com/office/officeart/2005/8/layout/hierarchy1"/>
    <dgm:cxn modelId="{1A4FCEE9-3C87-41B3-A32F-AABA1D998BD6}" type="presParOf" srcId="{3EBAC566-6768-4187-83A2-8522BB1F657D}" destId="{6E895164-89CD-4E88-AA3B-655B947A6E49}" srcOrd="0" destOrd="0" presId="urn:microsoft.com/office/officeart/2005/8/layout/hierarchy1"/>
    <dgm:cxn modelId="{CB68E74B-1031-4F1F-9702-D7609AF16A67}" type="presParOf" srcId="{6E895164-89CD-4E88-AA3B-655B947A6E49}" destId="{F14B6BB5-EF41-4C88-80D0-3521BA6280A2}" srcOrd="0" destOrd="0" presId="urn:microsoft.com/office/officeart/2005/8/layout/hierarchy1"/>
    <dgm:cxn modelId="{CD925533-B74F-43E1-9B32-929B36F91595}" type="presParOf" srcId="{6E895164-89CD-4E88-AA3B-655B947A6E49}" destId="{76FEF601-4719-4BDE-9499-F62BE72C039D}" srcOrd="1" destOrd="0" presId="urn:microsoft.com/office/officeart/2005/8/layout/hierarchy1"/>
    <dgm:cxn modelId="{5B1A8616-7490-49ED-97A5-97F708483DAC}" type="presParOf" srcId="{3EBAC566-6768-4187-83A2-8522BB1F657D}" destId="{BB4AEFBC-66E1-4424-A4D6-946C03FFF892}" srcOrd="1" destOrd="0" presId="urn:microsoft.com/office/officeart/2005/8/layout/hierarchy1"/>
    <dgm:cxn modelId="{F56F3F1A-898A-4183-BA63-F1CC8C9537F4}" type="presParOf" srcId="{39FE7C95-D39A-402A-9666-0C0C09A253FB}" destId="{AB9AD036-61B5-48FE-A2C9-6E1C3646EC4B}" srcOrd="2" destOrd="0" presId="urn:microsoft.com/office/officeart/2005/8/layout/hierarchy1"/>
    <dgm:cxn modelId="{4F498647-C88D-465D-B1B2-232EAB8CCF43}" type="presParOf" srcId="{39FE7C95-D39A-402A-9666-0C0C09A253FB}" destId="{FF999E4D-6723-49A3-A54B-BFCFB3ED1A25}" srcOrd="3" destOrd="0" presId="urn:microsoft.com/office/officeart/2005/8/layout/hierarchy1"/>
    <dgm:cxn modelId="{B46DE8A3-1F68-4087-A026-22EF787D5BEC}" type="presParOf" srcId="{FF999E4D-6723-49A3-A54B-BFCFB3ED1A25}" destId="{8A525CEC-C154-4DB3-9023-3C88D1CD72B5}" srcOrd="0" destOrd="0" presId="urn:microsoft.com/office/officeart/2005/8/layout/hierarchy1"/>
    <dgm:cxn modelId="{D34B215E-61D9-4A51-BF4F-D0C824539F01}" type="presParOf" srcId="{8A525CEC-C154-4DB3-9023-3C88D1CD72B5}" destId="{65B606B1-27E8-483D-85CE-29FFA937A7D3}" srcOrd="0" destOrd="0" presId="urn:microsoft.com/office/officeart/2005/8/layout/hierarchy1"/>
    <dgm:cxn modelId="{6AEA15F3-F8C6-4EE2-B4AA-82154C10A187}" type="presParOf" srcId="{8A525CEC-C154-4DB3-9023-3C88D1CD72B5}" destId="{DA790508-F28E-4C7E-A123-DE64C72F08DB}" srcOrd="1" destOrd="0" presId="urn:microsoft.com/office/officeart/2005/8/layout/hierarchy1"/>
    <dgm:cxn modelId="{0BEF34FB-A8D6-4BB0-8292-3127909C88AF}" type="presParOf" srcId="{FF999E4D-6723-49A3-A54B-BFCFB3ED1A25}" destId="{7B585FF1-C291-4171-BD12-20C0DD61EC74}" srcOrd="1" destOrd="0" presId="urn:microsoft.com/office/officeart/2005/8/layout/hierarchy1"/>
    <dgm:cxn modelId="{B68170B7-F037-4533-A28D-66B6F85A99F1}" type="presParOf" srcId="{39FE7C95-D39A-402A-9666-0C0C09A253FB}" destId="{1B9C6775-8C9C-43C0-8441-578784D8CE8C}" srcOrd="4" destOrd="0" presId="urn:microsoft.com/office/officeart/2005/8/layout/hierarchy1"/>
    <dgm:cxn modelId="{DBBD1A6B-797B-4AA9-9D90-989F9ADF68D5}" type="presParOf" srcId="{39FE7C95-D39A-402A-9666-0C0C09A253FB}" destId="{361898A1-916C-4990-AE34-71471B42554C}" srcOrd="5" destOrd="0" presId="urn:microsoft.com/office/officeart/2005/8/layout/hierarchy1"/>
    <dgm:cxn modelId="{AAC60F9B-7F90-4383-8F13-7BA2146CC342}" type="presParOf" srcId="{361898A1-916C-4990-AE34-71471B42554C}" destId="{7B4A4160-EB7F-4496-9BC4-1D909D11DCF9}" srcOrd="0" destOrd="0" presId="urn:microsoft.com/office/officeart/2005/8/layout/hierarchy1"/>
    <dgm:cxn modelId="{A08D4691-45F6-4AF8-A6F0-EF5AFE15FA0F}" type="presParOf" srcId="{7B4A4160-EB7F-4496-9BC4-1D909D11DCF9}" destId="{A33B250F-C735-4156-B37F-9E2937CBD33F}" srcOrd="0" destOrd="0" presId="urn:microsoft.com/office/officeart/2005/8/layout/hierarchy1"/>
    <dgm:cxn modelId="{EA4E720B-ADEA-4BDF-AC2E-9C3F2BF6A569}" type="presParOf" srcId="{7B4A4160-EB7F-4496-9BC4-1D909D11DCF9}" destId="{87A896D2-AB16-48AC-B187-64BC42F1581F}" srcOrd="1" destOrd="0" presId="urn:microsoft.com/office/officeart/2005/8/layout/hierarchy1"/>
    <dgm:cxn modelId="{A70C2C51-845B-4F61-B74A-9A37EB4D0F25}" type="presParOf" srcId="{361898A1-916C-4990-AE34-71471B42554C}" destId="{3DFEB957-5D21-4B40-B325-D8BE7A2363D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399AE-6485-4788-80DE-6C8B279E82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49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BD9293-5286-4634-8701-D27AA2B8E7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72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1699E2-8E76-4ED7-AD4B-C1DC84D4A6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43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EADD0-0AD5-4A0D-A6CB-BFC3DFF433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909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EADD0-0AD5-4A0D-A6CB-BFC3DFF433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606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38DE541-C861-4A32-8497-53AEDF0EFE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6E7AF9-98EF-472E-8D69-D9FB479801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3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4CC1B-2D79-4E18-8ADA-358C926F6B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94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7AF0C6-C810-4EE4-B2F0-302CF42EFC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16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12316-077E-4F77-A7AE-43B14417A5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2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F9A2F1-9A18-45D0-BE91-A84A1B152F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97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207DBD-1A61-472D-BA26-1EF82247EF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42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652E6A-46EB-4C4F-858E-08A9253492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EFBE33-780F-4775-8477-05602539BB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2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1EADD0-0AD5-4A0D-A6CB-BFC3DFF43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549275"/>
            <a:ext cx="7772400" cy="1736725"/>
          </a:xfrm>
        </p:spPr>
        <p:txBody>
          <a:bodyPr/>
          <a:lstStyle/>
          <a:p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Организация эффективной контрольно-оценочной деятельности в начальной школе в условиях ФГОС.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4437112"/>
            <a:ext cx="6400800" cy="1752600"/>
          </a:xfrm>
        </p:spPr>
        <p:txBody>
          <a:bodyPr/>
          <a:lstStyle/>
          <a:p>
            <a:pPr algn="l"/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Подготовлено учителем начальных классов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МКОУ «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Новоникольская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СШ»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Карназиной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И. </a:t>
            </a:r>
            <a:r>
              <a:rPr lang="ru-RU" sz="2800" smtClean="0">
                <a:solidFill>
                  <a:schemeClr val="accent6">
                    <a:lumMod val="50000"/>
                  </a:schemeClr>
                </a:solidFill>
              </a:rPr>
              <a:t>В.</a:t>
            </a:r>
            <a:endParaRPr lang="ru-RU" sz="2800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91513" cy="647700"/>
          </a:xfrm>
        </p:spPr>
        <p:txBody>
          <a:bodyPr/>
          <a:lstStyle/>
          <a:p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Приемы формирования самооценки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05378685"/>
              </p:ext>
            </p:extLst>
          </p:nvPr>
        </p:nvGraphicFramePr>
        <p:xfrm>
          <a:off x="250825" y="1566863"/>
          <a:ext cx="8389938" cy="4584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7859713" cy="630237"/>
          </a:xfrm>
        </p:spPr>
        <p:txBody>
          <a:bodyPr/>
          <a:lstStyle/>
          <a:p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Приемы формирования самооценки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981075"/>
            <a:ext cx="8497888" cy="5616575"/>
          </a:xfrm>
        </p:spPr>
        <p:txBody>
          <a:bodyPr/>
          <a:lstStyle/>
          <a:p>
            <a:pPr marL="609600" indent="-60960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u="sng" dirty="0">
                <a:latin typeface="Times New Roman" pitchFamily="18" charset="0"/>
              </a:rPr>
              <a:t>Диалог </a:t>
            </a:r>
            <a:r>
              <a:rPr lang="ru-RU" sz="2400" b="1" u="sng" dirty="0" smtClean="0">
                <a:latin typeface="Times New Roman" pitchFamily="18" charset="0"/>
              </a:rPr>
              <a:t>«Учитель-ученик</a:t>
            </a:r>
            <a:r>
              <a:rPr lang="ru-RU" sz="2400" b="1" u="sng" dirty="0">
                <a:latin typeface="Times New Roman" pitchFamily="18" charset="0"/>
              </a:rPr>
              <a:t>»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b="1" dirty="0">
                <a:latin typeface="Times New Roman" pitchFamily="18" charset="0"/>
              </a:rPr>
              <a:t>В начале урока совместно с  детьми выясняется, какие важные проблемы  предстоит решить;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b="1" dirty="0">
                <a:latin typeface="Times New Roman" pitchFamily="18" charset="0"/>
              </a:rPr>
              <a:t>При подведении итогов урока задаются следующие вопросы: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Выполнение этой работы мне понравилось (не понравилось) потому, что…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Наиболее трудным мне показалось…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Я думаю, это потому, что…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Самым интересным было…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Насколько успешно мы выполнили намеченный план?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Какие возникли проблемы?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Если бы я еще раз выполнял эту работу, то я бы по-другому сделал следующее…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</a:rPr>
              <a:t>Я бы хотел попросить своего учителя…</a:t>
            </a: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075613" cy="703262"/>
          </a:xfrm>
        </p:spPr>
        <p:txBody>
          <a:bodyPr/>
          <a:lstStyle/>
          <a:p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Принципы оценочной деятельности.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353425" cy="53292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Оценивание является постоянным процессом. </a:t>
            </a:r>
            <a:endParaRPr lang="ru-RU" sz="2400" b="1" i="1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Оценивание может быть только критериальным. 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Оцениваться с помощью отметки могут только результаты деятельности ученика и процесс их формирования, но не личные качества ребенка. 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Оценивать можно только то, чему учат. 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 Принцип  распределения ответственности между различными участниками образовательного образовательного процесса;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Отдаётся приоритет самооценке школьника; 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Принцип объективности оценки;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Принцип открытости процедуры и результатов оценки;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Комплексный подход к оценке результатов образования 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Оценка динамики образовательных достижений младших школьников.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00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002588" cy="630237"/>
          </a:xfrm>
        </p:spPr>
        <p:txBody>
          <a:bodyPr/>
          <a:lstStyle/>
          <a:p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Принципы оценочной деятельности.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latin typeface="Times New Roman" pitchFamily="18" charset="0"/>
              </a:rPr>
              <a:t>Особое значение</a:t>
            </a:r>
            <a:r>
              <a:rPr lang="ru-RU" u="sng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latin typeface="Times New Roman" pitchFamily="18" charset="0"/>
              </a:rPr>
              <a:t>придается:</a:t>
            </a:r>
          </a:p>
          <a:p>
            <a:pPr>
              <a:lnSpc>
                <a:spcPct val="90000"/>
              </a:lnSpc>
            </a:pPr>
            <a:r>
              <a:rPr lang="ru-RU" sz="2000" b="1"/>
              <a:t>Упорству, старанию, труду;</a:t>
            </a:r>
          </a:p>
          <a:p>
            <a:pPr>
              <a:lnSpc>
                <a:spcPct val="90000"/>
              </a:lnSpc>
            </a:pPr>
            <a:r>
              <a:rPr lang="ru-RU" sz="2000" b="1"/>
              <a:t>Достигнутому успеху;</a:t>
            </a:r>
          </a:p>
          <a:p>
            <a:pPr>
              <a:lnSpc>
                <a:spcPct val="90000"/>
              </a:lnSpc>
            </a:pPr>
            <a:r>
              <a:rPr lang="ru-RU" sz="2000" b="1"/>
              <a:t>Личной позиции ученика;</a:t>
            </a:r>
          </a:p>
          <a:p>
            <a:pPr>
              <a:lnSpc>
                <a:spcPct val="90000"/>
              </a:lnSpc>
            </a:pPr>
            <a:r>
              <a:rPr lang="ru-RU" sz="2000" b="1"/>
              <a:t>Возможностям ребенка достичь большего результата.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latin typeface="Times New Roman" pitchFamily="18" charset="0"/>
              </a:rPr>
              <a:t>Поощряется:</a:t>
            </a:r>
          </a:p>
          <a:p>
            <a:pPr>
              <a:lnSpc>
                <a:spcPct val="90000"/>
              </a:lnSpc>
            </a:pPr>
            <a:r>
              <a:rPr lang="ru-RU" sz="2000" b="1"/>
              <a:t>Смелость ума, умение сомневаться, способность идти на разумный риск;</a:t>
            </a:r>
          </a:p>
          <a:p>
            <a:pPr>
              <a:lnSpc>
                <a:spcPct val="90000"/>
              </a:lnSpc>
            </a:pPr>
            <a:r>
              <a:rPr lang="ru-RU" sz="2000" b="1"/>
              <a:t>Готовность защищать свою точку зрения;</a:t>
            </a:r>
          </a:p>
          <a:p>
            <a:pPr>
              <a:lnSpc>
                <a:spcPct val="90000"/>
              </a:lnSpc>
            </a:pPr>
            <a:r>
              <a:rPr lang="ru-RU" sz="2000" b="1"/>
              <a:t>Творческий подход; пытливость, любознательность; </a:t>
            </a:r>
          </a:p>
          <a:p>
            <a:pPr>
              <a:lnSpc>
                <a:spcPct val="90000"/>
              </a:lnSpc>
            </a:pPr>
            <a:r>
              <a:rPr lang="ru-RU" sz="2000" b="1"/>
              <a:t>Самоконтроль, способность оценить свою работу;</a:t>
            </a:r>
          </a:p>
          <a:p>
            <a:pPr>
              <a:lnSpc>
                <a:spcPct val="90000"/>
              </a:lnSpc>
            </a:pPr>
            <a:r>
              <a:rPr lang="ru-RU" sz="2000" b="1"/>
              <a:t>Стремление находить и исправлять свои ошибки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6030912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Оценка – это правильное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кровообращение,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без нее неизбежны застой и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болезненные явления.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i="1" dirty="0">
                <a:solidFill>
                  <a:srgbClr val="FF0000"/>
                </a:solidFill>
              </a:rPr>
              <a:t>Н. Островский</a:t>
            </a:r>
            <a:r>
              <a:rPr lang="ru-RU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353425" cy="5545137"/>
          </a:xfrm>
        </p:spPr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54274" name="Picture 2" descr="C:\Users\Ирина\Pictures\23178251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3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549275"/>
            <a:ext cx="8353425" cy="40322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>
                <a:solidFill>
                  <a:srgbClr val="FF0000"/>
                </a:solidFill>
              </a:rPr>
              <a:t>«… входя в состав универсальных учебных </a:t>
            </a:r>
            <a:r>
              <a:rPr lang="ru-RU" dirty="0" smtClean="0">
                <a:solidFill>
                  <a:srgbClr val="FF0000"/>
                </a:solidFill>
              </a:rPr>
              <a:t>действий, </a:t>
            </a:r>
            <a:r>
              <a:rPr lang="ru-RU" dirty="0">
                <a:solidFill>
                  <a:srgbClr val="FF0000"/>
                </a:solidFill>
              </a:rPr>
              <a:t>оценка и контрольно-оценочная деятельность выступает и как самостоятельный элемент содержания образования, который необходимо формировать и развивать.»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800080"/>
                </a:solidFill>
              </a:rPr>
              <a:t>Что такое оценивание?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218487" cy="4933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dirty="0"/>
              <a:t>Оценивание</a:t>
            </a:r>
            <a:r>
              <a:rPr lang="ru-RU" sz="2800" dirty="0"/>
              <a:t> – это определение позитивных и негативных моментов деятельности.</a:t>
            </a:r>
            <a:endParaRPr lang="ru-RU" sz="2800" b="1" dirty="0"/>
          </a:p>
          <a:p>
            <a:pPr>
              <a:lnSpc>
                <a:spcPct val="80000"/>
              </a:lnSpc>
            </a:pPr>
            <a:r>
              <a:rPr lang="ru-RU" sz="2800" b="1" dirty="0"/>
              <a:t>Оценивание</a:t>
            </a:r>
            <a:r>
              <a:rPr lang="ru-RU" sz="2800" dirty="0"/>
              <a:t> – это контроль качества образования.</a:t>
            </a:r>
            <a:endParaRPr lang="ru-RU" sz="2800" b="1" dirty="0"/>
          </a:p>
          <a:p>
            <a:pPr>
              <a:lnSpc>
                <a:spcPct val="80000"/>
              </a:lnSpc>
            </a:pPr>
            <a:r>
              <a:rPr lang="ru-RU" sz="2800" b="1" dirty="0"/>
              <a:t>Оценивание </a:t>
            </a:r>
            <a:r>
              <a:rPr lang="ru-RU" sz="2800" dirty="0"/>
              <a:t>– это инструмент, позволяющий определять развитие, прогресс в преподавательской деятельности.</a:t>
            </a:r>
            <a:endParaRPr lang="ru-RU" sz="2800" b="1" dirty="0"/>
          </a:p>
          <a:p>
            <a:pPr>
              <a:lnSpc>
                <a:spcPct val="80000"/>
              </a:lnSpc>
            </a:pPr>
            <a:r>
              <a:rPr lang="ru-RU" sz="2800" b="1" dirty="0"/>
              <a:t>Оценивание</a:t>
            </a:r>
            <a:r>
              <a:rPr lang="ru-RU" sz="2800" dirty="0"/>
              <a:t> – это способ коррекции деятельности обучаемых, с помощью которого учитель определяет уровень подготовленности ученика.</a:t>
            </a:r>
            <a:endParaRPr lang="ru-RU" sz="2800" b="1" dirty="0"/>
          </a:p>
          <a:p>
            <a:pPr>
              <a:lnSpc>
                <a:spcPct val="80000"/>
              </a:lnSpc>
            </a:pPr>
            <a:r>
              <a:rPr lang="ru-RU" sz="2800" b="1" dirty="0"/>
              <a:t>Оценивание</a:t>
            </a:r>
            <a:r>
              <a:rPr lang="ru-RU" sz="2800" dirty="0"/>
              <a:t> – это взгляд на свои действия и поступки, результаты своей деятельности.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rgbClr val="800080"/>
                </a:solidFill>
              </a:rPr>
              <a:t>Способы осуществления оценивания.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Количественный показатель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/>
              <a:t>Отметка.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/>
              <a:t>Результат тестирования в баллах.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Качественный показатель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Словесные высказывания о процессе и результате работы.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Эмоциональная реакция.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7786688" cy="630237"/>
          </a:xfrm>
        </p:spPr>
        <p:txBody>
          <a:bodyPr/>
          <a:lstStyle/>
          <a:p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Правила новой технологии оценивания.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147050" cy="5472113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Оценивается любое</a:t>
            </a: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ru-RU" sz="2000">
                <a:latin typeface="Times New Roman" pitchFamily="18" charset="0"/>
              </a:rPr>
              <a:t> особенно </a:t>
            </a:r>
            <a:r>
              <a:rPr lang="ru-RU" sz="2000" b="1">
                <a:latin typeface="Times New Roman" pitchFamily="18" charset="0"/>
              </a:rPr>
              <a:t>успешное </a:t>
            </a: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действие</a:t>
            </a: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ru-RU" sz="2000">
                <a:latin typeface="Times New Roman" pitchFamily="18" charset="0"/>
              </a:rPr>
              <a:t>а </a:t>
            </a: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фиксируется отметкой только решение полноценной задачи</a:t>
            </a:r>
            <a:r>
              <a:rPr lang="ru-RU" sz="2000">
                <a:latin typeface="Times New Roman" pitchFamily="18" charset="0"/>
              </a:rPr>
              <a:t>, т.е. умения по использованию знаний.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>
                <a:latin typeface="Times New Roman" pitchFamily="18" charset="0"/>
              </a:rPr>
              <a:t>Учитель и ученик по возможности </a:t>
            </a: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определяют оценку в диалоге</a:t>
            </a:r>
            <a:r>
              <a:rPr lang="ru-RU" sz="2000">
                <a:latin typeface="Times New Roman" pitchFamily="18" charset="0"/>
              </a:rPr>
              <a:t> (внешняя оценка +самооценка). 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За каждую учебную задачу</a:t>
            </a:r>
            <a:r>
              <a:rPr lang="ru-RU" sz="2000">
                <a:latin typeface="Times New Roman" pitchFamily="18" charset="0"/>
              </a:rPr>
              <a:t> или группу заданий, показывающих овладение отдельным умением, </a:t>
            </a: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ставится отдельная отметка</a:t>
            </a: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. 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За задачи, решенные при изучении новой темы, отметка ставится только по желанию ученика</a:t>
            </a:r>
            <a:r>
              <a:rPr lang="ru-RU" sz="2000">
                <a:latin typeface="Times New Roman" pitchFamily="18" charset="0"/>
              </a:rPr>
              <a:t>, так как в процессе овладения умениями и знаниями по теме он имеет право на ошибку. </a:t>
            </a: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За каждую задачу проверочной (контрольной) работы</a:t>
            </a:r>
            <a:r>
              <a:rPr lang="ru-RU" sz="2000">
                <a:latin typeface="Times New Roman" pitchFamily="18" charset="0"/>
              </a:rPr>
              <a:t> по итогам темы </a:t>
            </a: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отметки ставятся всем ученикам</a:t>
            </a:r>
            <a:r>
              <a:rPr lang="ru-RU" sz="2000">
                <a:latin typeface="Times New Roman" pitchFamily="18" charset="0"/>
              </a:rPr>
              <a:t>, так как каждый должен показать, как он овладел умениями и знаниями по теме. Ученик не может отказаться от выставления этой отметки, но имеет право пересдать. </a:t>
            </a:r>
          </a:p>
          <a:p>
            <a:pPr marL="609600" indent="-609600">
              <a:lnSpc>
                <a:spcPct val="80000"/>
              </a:lnSpc>
            </a:pP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Оценка ученика определяется по универсальной шкале трех уровней успешности</a:t>
            </a:r>
            <a:r>
              <a:rPr lang="ru-RU" sz="2000">
                <a:latin typeface="Times New Roman" pitchFamily="18" charset="0"/>
              </a:rPr>
              <a:t>: </a:t>
            </a:r>
            <a:r>
              <a:rPr lang="ru-RU" sz="2000" b="1">
                <a:latin typeface="Times New Roman" pitchFamily="18" charset="0"/>
              </a:rPr>
              <a:t>необходимый уровень</a:t>
            </a:r>
            <a:r>
              <a:rPr lang="ru-RU" sz="2000">
                <a:latin typeface="Times New Roman" pitchFamily="18" charset="0"/>
              </a:rPr>
              <a:t> - знания, соответствующие государственному стандарту, это </a:t>
            </a:r>
            <a:r>
              <a:rPr lang="ru-RU" sz="2000" b="1">
                <a:latin typeface="Times New Roman" pitchFamily="18" charset="0"/>
              </a:rPr>
              <a:t>«хорошо»</a:t>
            </a:r>
            <a:r>
              <a:rPr lang="ru-RU" sz="2000">
                <a:latin typeface="Times New Roman" pitchFamily="18" charset="0"/>
              </a:rPr>
              <a:t>; </a:t>
            </a:r>
            <a:r>
              <a:rPr lang="ru-RU" sz="2000" b="1">
                <a:latin typeface="Times New Roman" pitchFamily="18" charset="0"/>
              </a:rPr>
              <a:t>программный уровень</a:t>
            </a:r>
            <a:r>
              <a:rPr lang="ru-RU" sz="2000">
                <a:latin typeface="Times New Roman" pitchFamily="18" charset="0"/>
              </a:rPr>
              <a:t>–функциональной грамотности – </a:t>
            </a:r>
            <a:r>
              <a:rPr lang="ru-RU" sz="2000" b="1">
                <a:latin typeface="Times New Roman" pitchFamily="18" charset="0"/>
              </a:rPr>
              <a:t>«отлично»;необязательный</a:t>
            </a:r>
            <a:r>
              <a:rPr lang="ru-RU" sz="2000">
                <a:latin typeface="Times New Roman" pitchFamily="18" charset="0"/>
              </a:rPr>
              <a:t> максимальный </a:t>
            </a:r>
            <a:r>
              <a:rPr lang="ru-RU" sz="2000" b="1">
                <a:latin typeface="Times New Roman" pitchFamily="18" charset="0"/>
              </a:rPr>
              <a:t>уровень- «превосходно».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7813"/>
            <a:ext cx="8002587" cy="1063625"/>
          </a:xfrm>
        </p:spPr>
        <p:txBody>
          <a:bodyPr/>
          <a:lstStyle/>
          <a:p>
            <a:r>
              <a:rPr lang="ru-RU" sz="4000" b="1" dirty="0">
                <a:solidFill>
                  <a:srgbClr val="800080"/>
                </a:solidFill>
                <a:latin typeface="Times New Roman" pitchFamily="18" charset="0"/>
              </a:rPr>
              <a:t>Приемы оценочной деятельности.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6941" y="1484946"/>
            <a:ext cx="4619625" cy="45656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«Лесенка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</p:txBody>
      </p:sp>
      <p:sp>
        <p:nvSpPr>
          <p:cNvPr id="39949" name="Rectangle 13"/>
          <p:cNvSpPr>
            <a:spLocks noGrp="1" noChangeArrowheads="1"/>
          </p:cNvSpPr>
          <p:nvPr>
            <p:ph sz="half" idx="2"/>
          </p:nvPr>
        </p:nvSpPr>
        <p:spPr>
          <a:xfrm>
            <a:off x="4932040" y="1989138"/>
            <a:ext cx="3394075" cy="4349750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Материал усвоен</a:t>
            </a:r>
          </a:p>
          <a:p>
            <a:pPr>
              <a:buFont typeface="Wingdings" pitchFamily="2" charset="2"/>
              <a:buNone/>
            </a:pPr>
            <a:endParaRPr lang="ru-RU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Требуется помощь или коррекция</a:t>
            </a:r>
          </a:p>
          <a:p>
            <a:endParaRPr lang="ru-RU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 понял, как выполнить задание.</a:t>
            </a:r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1116013" y="19891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8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51" name="AutoShape 15"/>
          <p:cNvSpPr>
            <a:spLocks noChangeArrowheads="1"/>
          </p:cNvSpPr>
          <p:nvPr/>
        </p:nvSpPr>
        <p:spPr bwMode="auto">
          <a:xfrm>
            <a:off x="2771775" y="30686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00FF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52" name="AutoShape 16"/>
          <p:cNvSpPr>
            <a:spLocks noChangeArrowheads="1"/>
          </p:cNvSpPr>
          <p:nvPr/>
        </p:nvSpPr>
        <p:spPr bwMode="auto">
          <a:xfrm>
            <a:off x="3995738" y="4221163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54" name="AutoShape 18"/>
          <p:cNvSpPr>
            <a:spLocks noChangeArrowheads="1"/>
          </p:cNvSpPr>
          <p:nvPr/>
        </p:nvSpPr>
        <p:spPr bwMode="auto">
          <a:xfrm>
            <a:off x="3995738" y="4221163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56" name="AutoShape 20"/>
          <p:cNvSpPr>
            <a:spLocks noChangeArrowheads="1"/>
          </p:cNvSpPr>
          <p:nvPr/>
        </p:nvSpPr>
        <p:spPr bwMode="auto">
          <a:xfrm>
            <a:off x="3995738" y="4221163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61" name="AutoShape 25"/>
          <p:cNvSpPr>
            <a:spLocks noChangeArrowheads="1"/>
          </p:cNvSpPr>
          <p:nvPr/>
        </p:nvSpPr>
        <p:spPr bwMode="auto">
          <a:xfrm>
            <a:off x="1116013" y="19891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8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62" name="AutoShape 26"/>
          <p:cNvSpPr>
            <a:spLocks noChangeArrowheads="1"/>
          </p:cNvSpPr>
          <p:nvPr/>
        </p:nvSpPr>
        <p:spPr bwMode="auto">
          <a:xfrm>
            <a:off x="2771775" y="30686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00FF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64" name="AutoShape 28"/>
          <p:cNvSpPr>
            <a:spLocks noChangeArrowheads="1"/>
          </p:cNvSpPr>
          <p:nvPr/>
        </p:nvSpPr>
        <p:spPr bwMode="auto">
          <a:xfrm>
            <a:off x="3995738" y="4221163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791368" y="2492375"/>
            <a:ext cx="3960813" cy="3529013"/>
            <a:chOff x="971550" y="2492375"/>
            <a:chExt cx="3960813" cy="3529013"/>
          </a:xfrm>
        </p:grpSpPr>
        <p:sp>
          <p:nvSpPr>
            <p:cNvPr id="39941" name="Line 5"/>
            <p:cNvSpPr>
              <a:spLocks noChangeShapeType="1"/>
            </p:cNvSpPr>
            <p:nvPr/>
          </p:nvSpPr>
          <p:spPr bwMode="auto">
            <a:xfrm>
              <a:off x="971550" y="2493963"/>
              <a:ext cx="1295400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2" name="Line 6"/>
            <p:cNvSpPr>
              <a:spLocks noChangeShapeType="1"/>
            </p:cNvSpPr>
            <p:nvPr/>
          </p:nvSpPr>
          <p:spPr bwMode="auto">
            <a:xfrm>
              <a:off x="2268538" y="2492375"/>
              <a:ext cx="0" cy="1081088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3" name="Line 7"/>
            <p:cNvSpPr>
              <a:spLocks noChangeShapeType="1"/>
            </p:cNvSpPr>
            <p:nvPr/>
          </p:nvSpPr>
          <p:spPr bwMode="auto">
            <a:xfrm>
              <a:off x="2268538" y="3573463"/>
              <a:ext cx="1223962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4" name="Line 8"/>
            <p:cNvSpPr>
              <a:spLocks noChangeShapeType="1"/>
            </p:cNvSpPr>
            <p:nvPr/>
          </p:nvSpPr>
          <p:spPr bwMode="auto">
            <a:xfrm>
              <a:off x="3492500" y="3573463"/>
              <a:ext cx="0" cy="1150937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5" name="Line 9"/>
            <p:cNvSpPr>
              <a:spLocks noChangeShapeType="1"/>
            </p:cNvSpPr>
            <p:nvPr/>
          </p:nvSpPr>
          <p:spPr bwMode="auto">
            <a:xfrm>
              <a:off x="3492500" y="4724400"/>
              <a:ext cx="1439863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6" name="Line 10"/>
            <p:cNvSpPr>
              <a:spLocks noChangeShapeType="1"/>
            </p:cNvSpPr>
            <p:nvPr/>
          </p:nvSpPr>
          <p:spPr bwMode="auto">
            <a:xfrm>
              <a:off x="4932363" y="4724400"/>
              <a:ext cx="0" cy="1296988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7" name="Line 11"/>
            <p:cNvSpPr>
              <a:spLocks noChangeShapeType="1"/>
            </p:cNvSpPr>
            <p:nvPr/>
          </p:nvSpPr>
          <p:spPr bwMode="auto">
            <a:xfrm>
              <a:off x="971550" y="2492375"/>
              <a:ext cx="0" cy="3529013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48" name="Line 12"/>
            <p:cNvSpPr>
              <a:spLocks noChangeShapeType="1"/>
            </p:cNvSpPr>
            <p:nvPr/>
          </p:nvSpPr>
          <p:spPr bwMode="auto">
            <a:xfrm>
              <a:off x="971550" y="6021388"/>
              <a:ext cx="3960813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66" name="Line 30"/>
            <p:cNvSpPr>
              <a:spLocks noChangeShapeType="1"/>
            </p:cNvSpPr>
            <p:nvPr/>
          </p:nvSpPr>
          <p:spPr bwMode="auto">
            <a:xfrm>
              <a:off x="971550" y="2493963"/>
              <a:ext cx="1295400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67" name="Line 31"/>
            <p:cNvSpPr>
              <a:spLocks noChangeShapeType="1"/>
            </p:cNvSpPr>
            <p:nvPr/>
          </p:nvSpPr>
          <p:spPr bwMode="auto">
            <a:xfrm>
              <a:off x="2268538" y="2492375"/>
              <a:ext cx="0" cy="1081088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68" name="Line 32"/>
            <p:cNvSpPr>
              <a:spLocks noChangeShapeType="1"/>
            </p:cNvSpPr>
            <p:nvPr/>
          </p:nvSpPr>
          <p:spPr bwMode="auto">
            <a:xfrm>
              <a:off x="2268538" y="3573463"/>
              <a:ext cx="1223962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69" name="Line 33"/>
            <p:cNvSpPr>
              <a:spLocks noChangeShapeType="1"/>
            </p:cNvSpPr>
            <p:nvPr/>
          </p:nvSpPr>
          <p:spPr bwMode="auto">
            <a:xfrm>
              <a:off x="3492500" y="3573463"/>
              <a:ext cx="0" cy="1150937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70" name="Line 34"/>
            <p:cNvSpPr>
              <a:spLocks noChangeShapeType="1"/>
            </p:cNvSpPr>
            <p:nvPr/>
          </p:nvSpPr>
          <p:spPr bwMode="auto">
            <a:xfrm>
              <a:off x="3492500" y="4724400"/>
              <a:ext cx="1439863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71" name="Line 35"/>
            <p:cNvSpPr>
              <a:spLocks noChangeShapeType="1"/>
            </p:cNvSpPr>
            <p:nvPr/>
          </p:nvSpPr>
          <p:spPr bwMode="auto">
            <a:xfrm>
              <a:off x="4932363" y="4724400"/>
              <a:ext cx="0" cy="1296988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72" name="Line 36"/>
            <p:cNvSpPr>
              <a:spLocks noChangeShapeType="1"/>
            </p:cNvSpPr>
            <p:nvPr/>
          </p:nvSpPr>
          <p:spPr bwMode="auto">
            <a:xfrm>
              <a:off x="971550" y="2492375"/>
              <a:ext cx="0" cy="3529013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973" name="Line 37"/>
            <p:cNvSpPr>
              <a:spLocks noChangeShapeType="1"/>
            </p:cNvSpPr>
            <p:nvPr/>
          </p:nvSpPr>
          <p:spPr bwMode="auto">
            <a:xfrm>
              <a:off x="971550" y="6021388"/>
              <a:ext cx="3960813" cy="0"/>
            </a:xfrm>
            <a:prstGeom prst="line">
              <a:avLst/>
            </a:prstGeom>
            <a:ln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39974" name="AutoShape 38"/>
          <p:cNvSpPr>
            <a:spLocks noChangeArrowheads="1"/>
          </p:cNvSpPr>
          <p:nvPr/>
        </p:nvSpPr>
        <p:spPr bwMode="auto">
          <a:xfrm>
            <a:off x="1116013" y="19891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8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75" name="AutoShape 39"/>
          <p:cNvSpPr>
            <a:spLocks noChangeArrowheads="1"/>
          </p:cNvSpPr>
          <p:nvPr/>
        </p:nvSpPr>
        <p:spPr bwMode="auto">
          <a:xfrm>
            <a:off x="2771775" y="30686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00FF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77" name="AutoShape 41"/>
          <p:cNvSpPr>
            <a:spLocks noChangeArrowheads="1"/>
          </p:cNvSpPr>
          <p:nvPr/>
        </p:nvSpPr>
        <p:spPr bwMode="auto">
          <a:xfrm>
            <a:off x="3995738" y="4221163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78" name="AutoShape 42"/>
          <p:cNvSpPr>
            <a:spLocks noChangeArrowheads="1"/>
          </p:cNvSpPr>
          <p:nvPr/>
        </p:nvSpPr>
        <p:spPr bwMode="auto">
          <a:xfrm>
            <a:off x="1116013" y="19891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8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79" name="AutoShape 43"/>
          <p:cNvSpPr>
            <a:spLocks noChangeArrowheads="1"/>
          </p:cNvSpPr>
          <p:nvPr/>
        </p:nvSpPr>
        <p:spPr bwMode="auto">
          <a:xfrm>
            <a:off x="2771775" y="3068638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0000FF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81" name="AutoShape 45"/>
          <p:cNvSpPr>
            <a:spLocks noChangeArrowheads="1"/>
          </p:cNvSpPr>
          <p:nvPr/>
        </p:nvSpPr>
        <p:spPr bwMode="auto">
          <a:xfrm>
            <a:off x="3995738" y="4221163"/>
            <a:ext cx="431800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075613" cy="919162"/>
          </a:xfrm>
        </p:spPr>
        <p:txBody>
          <a:bodyPr/>
          <a:lstStyle/>
          <a:p>
            <a:r>
              <a:rPr lang="ru-RU" sz="4000" b="1" dirty="0">
                <a:solidFill>
                  <a:srgbClr val="800080"/>
                </a:solidFill>
                <a:latin typeface="Times New Roman" pitchFamily="18" charset="0"/>
              </a:rPr>
              <a:t>Приемы оценочной деятельности.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40804" y="1041804"/>
            <a:ext cx="8229600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«Волшебная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линеечка»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   К           </a:t>
            </a:r>
            <a:r>
              <a:rPr lang="ru-RU" dirty="0" smtClean="0"/>
              <a:t>А          Г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88984" y="2205551"/>
            <a:ext cx="576263" cy="2952750"/>
            <a:chOff x="755650" y="2708275"/>
            <a:chExt cx="576263" cy="2952750"/>
          </a:xfrm>
        </p:grpSpPr>
        <p:sp>
          <p:nvSpPr>
            <p:cNvPr id="41988" name="Line 4"/>
            <p:cNvSpPr>
              <a:spLocks noChangeShapeType="1"/>
            </p:cNvSpPr>
            <p:nvPr/>
          </p:nvSpPr>
          <p:spPr bwMode="auto">
            <a:xfrm>
              <a:off x="1042988" y="2852738"/>
              <a:ext cx="0" cy="2808287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89" name="Line 5"/>
            <p:cNvSpPr>
              <a:spLocks noChangeShapeType="1"/>
            </p:cNvSpPr>
            <p:nvPr/>
          </p:nvSpPr>
          <p:spPr bwMode="auto">
            <a:xfrm>
              <a:off x="755650" y="2852738"/>
              <a:ext cx="576263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755650" y="4221163"/>
              <a:ext cx="576263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1" name="Line 7"/>
            <p:cNvSpPr>
              <a:spLocks noChangeShapeType="1"/>
            </p:cNvSpPr>
            <p:nvPr/>
          </p:nvSpPr>
          <p:spPr bwMode="auto">
            <a:xfrm>
              <a:off x="755650" y="5661025"/>
              <a:ext cx="576263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0" name="Line 16"/>
            <p:cNvSpPr>
              <a:spLocks noChangeShapeType="1"/>
            </p:cNvSpPr>
            <p:nvPr/>
          </p:nvSpPr>
          <p:spPr bwMode="auto">
            <a:xfrm flipH="1">
              <a:off x="827088" y="2708275"/>
              <a:ext cx="358775" cy="288925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1" name="Line 17"/>
            <p:cNvSpPr>
              <a:spLocks noChangeShapeType="1"/>
            </p:cNvSpPr>
            <p:nvPr/>
          </p:nvSpPr>
          <p:spPr bwMode="auto">
            <a:xfrm>
              <a:off x="827088" y="2708275"/>
              <a:ext cx="358775" cy="288925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6" name="Line 22"/>
            <p:cNvSpPr>
              <a:spLocks noChangeShapeType="1"/>
            </p:cNvSpPr>
            <p:nvPr/>
          </p:nvSpPr>
          <p:spPr bwMode="auto">
            <a:xfrm flipH="1">
              <a:off x="827088" y="4076700"/>
              <a:ext cx="358775" cy="288925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8" name="Line 24"/>
            <p:cNvSpPr>
              <a:spLocks noChangeShapeType="1"/>
            </p:cNvSpPr>
            <p:nvPr/>
          </p:nvSpPr>
          <p:spPr bwMode="auto">
            <a:xfrm>
              <a:off x="900113" y="4076700"/>
              <a:ext cx="358775" cy="288925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223750" y="2001416"/>
            <a:ext cx="720725" cy="3168650"/>
            <a:chOff x="7308850" y="2492375"/>
            <a:chExt cx="720725" cy="3168650"/>
          </a:xfrm>
        </p:grpSpPr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7667625" y="2852738"/>
              <a:ext cx="0" cy="2808287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>
              <a:off x="7380288" y="2852738"/>
              <a:ext cx="576262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7380288" y="4076700"/>
              <a:ext cx="576262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7380288" y="5661025"/>
              <a:ext cx="576262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2" name="Line 18"/>
            <p:cNvSpPr>
              <a:spLocks noChangeShapeType="1"/>
            </p:cNvSpPr>
            <p:nvPr/>
          </p:nvSpPr>
          <p:spPr bwMode="auto">
            <a:xfrm>
              <a:off x="7524750" y="2708275"/>
              <a:ext cx="358775" cy="288925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 flipH="1">
              <a:off x="7451725" y="2708275"/>
              <a:ext cx="358775" cy="288925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0" name="Oval 26"/>
            <p:cNvSpPr>
              <a:spLocks noChangeArrowheads="1"/>
            </p:cNvSpPr>
            <p:nvPr/>
          </p:nvSpPr>
          <p:spPr bwMode="auto">
            <a:xfrm>
              <a:off x="7308850" y="2492375"/>
              <a:ext cx="720725" cy="792163"/>
            </a:xfrm>
            <a:prstGeom prst="ellips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2011" name="Oval 27"/>
          <p:cNvSpPr>
            <a:spLocks noChangeArrowheads="1"/>
          </p:cNvSpPr>
          <p:nvPr/>
        </p:nvSpPr>
        <p:spPr bwMode="auto">
          <a:xfrm>
            <a:off x="417547" y="3286639"/>
            <a:ext cx="720725" cy="792162"/>
          </a:xfrm>
          <a:prstGeom prst="ellips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1713046" y="2333749"/>
            <a:ext cx="1008062" cy="2808287"/>
            <a:chOff x="3995738" y="2852738"/>
            <a:chExt cx="1008062" cy="2808287"/>
          </a:xfrm>
        </p:grpSpPr>
        <p:sp>
          <p:nvSpPr>
            <p:cNvPr id="41992" name="Line 8"/>
            <p:cNvSpPr>
              <a:spLocks noChangeShapeType="1"/>
            </p:cNvSpPr>
            <p:nvPr/>
          </p:nvSpPr>
          <p:spPr bwMode="auto">
            <a:xfrm>
              <a:off x="4500563" y="2852738"/>
              <a:ext cx="0" cy="2808287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>
              <a:off x="4211638" y="2852738"/>
              <a:ext cx="576262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4211638" y="4076700"/>
              <a:ext cx="576262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>
              <a:off x="4211638" y="5661025"/>
              <a:ext cx="576262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3" name="Line 19"/>
            <p:cNvSpPr>
              <a:spLocks noChangeShapeType="1"/>
            </p:cNvSpPr>
            <p:nvPr/>
          </p:nvSpPr>
          <p:spPr bwMode="auto">
            <a:xfrm>
              <a:off x="4356100" y="3933825"/>
              <a:ext cx="358775" cy="288925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5" name="Line 21"/>
            <p:cNvSpPr>
              <a:spLocks noChangeShapeType="1"/>
            </p:cNvSpPr>
            <p:nvPr/>
          </p:nvSpPr>
          <p:spPr bwMode="auto">
            <a:xfrm flipH="1">
              <a:off x="4284663" y="3933825"/>
              <a:ext cx="358775" cy="288925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09" name="Oval 25"/>
            <p:cNvSpPr>
              <a:spLocks noChangeArrowheads="1"/>
            </p:cNvSpPr>
            <p:nvPr/>
          </p:nvSpPr>
          <p:spPr bwMode="auto">
            <a:xfrm>
              <a:off x="4140200" y="3716338"/>
              <a:ext cx="720725" cy="792162"/>
            </a:xfrm>
            <a:prstGeom prst="ellips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13" name="Oval 29"/>
            <p:cNvSpPr>
              <a:spLocks noChangeArrowheads="1"/>
            </p:cNvSpPr>
            <p:nvPr/>
          </p:nvSpPr>
          <p:spPr bwMode="auto">
            <a:xfrm>
              <a:off x="3995738" y="3573463"/>
              <a:ext cx="1008062" cy="1079500"/>
            </a:xfrm>
            <a:prstGeom prst="ellips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5292078" y="5875463"/>
            <a:ext cx="2714533" cy="98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ru-RU" sz="1400" i="1" dirty="0" smtClean="0"/>
              <a:t>В 1 классе оценивание проводится по одному критерию, затем по двум критериям, а потом по трем.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5707495" y="1327430"/>
            <a:ext cx="3436505" cy="4174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Оцениваем: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А - аккуратно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К – красиво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П – правильно</a:t>
            </a:r>
          </a:p>
          <a:p>
            <a:pPr>
              <a:buNone/>
            </a:pPr>
            <a:r>
              <a:rPr lang="ru-RU" sz="2000" dirty="0"/>
              <a:t>Ч - </a:t>
            </a:r>
            <a:r>
              <a:rPr lang="ru-RU" sz="2000" dirty="0" smtClean="0"/>
              <a:t>чисто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И – интересно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Т – трудно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С – старался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Х – хочу научиться этому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Д – дружно работали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Г – группой работать лучше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/>
              <a:t>У – усвоение темы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3944475" y="2001416"/>
            <a:ext cx="1852076" cy="355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Высокий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</a:t>
            </a:r>
            <a:endParaRPr lang="ru-RU" sz="2000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ru-RU" sz="2000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ru-RU" sz="2000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Средний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ru-RU" sz="2000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ru-RU" sz="2000" dirty="0" smtClean="0">
              <a:solidFill>
                <a:srgbClr val="80008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000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Низкий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</a:t>
            </a:r>
            <a:endParaRPr lang="ru-RU" sz="2000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44938" y="5256648"/>
            <a:ext cx="504825" cy="4911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1293975" y="5275482"/>
            <a:ext cx="4407043" cy="145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Молодец! Ошибок нет.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ru-RU" sz="12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Найди ошибку и исправь её.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ru-RU" sz="12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Оценка родителей.</a:t>
            </a:r>
            <a:endParaRPr lang="ru-RU" sz="20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871995" y="5757333"/>
            <a:ext cx="504825" cy="491182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1138272" y="6239185"/>
            <a:ext cx="504825" cy="49118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>
                <a:solidFill>
                  <a:srgbClr val="800080"/>
                </a:solidFill>
                <a:latin typeface="Times New Roman" pitchFamily="18" charset="0"/>
              </a:rPr>
              <a:t>Приемы оценочной деятельности.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546600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u="sng" dirty="0"/>
              <a:t>« Светофор</a:t>
            </a:r>
            <a:r>
              <a:rPr lang="ru-RU" u="sng" dirty="0" smtClean="0"/>
              <a:t>»</a:t>
            </a:r>
          </a:p>
          <a:p>
            <a:pPr algn="ctr">
              <a:buFont typeface="Wingdings" pitchFamily="2" charset="2"/>
              <a:buNone/>
            </a:pPr>
            <a:endParaRPr lang="ru-RU" u="sng" dirty="0"/>
          </a:p>
          <a:p>
            <a:pPr algn="ctr">
              <a:buFont typeface="Wingdings" pitchFamily="2" charset="2"/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умею сам</a:t>
            </a:r>
          </a:p>
          <a:p>
            <a:pPr>
              <a:buFont typeface="Wingdings" pitchFamily="2" charset="2"/>
              <a:buNone/>
            </a:pPr>
            <a:endParaRPr lang="ru-RU" dirty="0"/>
          </a:p>
          <a:p>
            <a:pPr algn="ctr">
              <a:buFont typeface="Wingdings" pitchFamily="2" charset="2"/>
              <a:buNone/>
            </a:pPr>
            <a:r>
              <a:rPr lang="ru-RU" dirty="0"/>
              <a:t>  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умею, но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уверен</a:t>
            </a:r>
          </a:p>
          <a:p>
            <a:pPr>
              <a:buFont typeface="Wingdings" pitchFamily="2" charset="2"/>
              <a:buNone/>
            </a:pPr>
            <a:endParaRPr lang="ru-RU" dirty="0"/>
          </a:p>
          <a:p>
            <a:pPr algn="ctr">
              <a:buFont typeface="Wingdings" pitchFamily="2" charset="2"/>
              <a:buNone/>
            </a:pPr>
            <a:r>
              <a:rPr lang="ru-RU" dirty="0"/>
              <a:t>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Нужна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помощь</a:t>
            </a:r>
            <a:r>
              <a:rPr lang="ru-RU" dirty="0"/>
              <a:t>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3438" y="1600200"/>
            <a:ext cx="4176712" cy="49974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u="sng"/>
              <a:t>Словесные оценивания</a:t>
            </a: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468313" y="3645693"/>
            <a:ext cx="576262" cy="576263"/>
          </a:xfrm>
          <a:prstGeom prst="ellipse">
            <a:avLst/>
          </a:prstGeom>
          <a:solidFill>
            <a:srgbClr val="FFFF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468313" y="4747759"/>
            <a:ext cx="576262" cy="576262"/>
          </a:xfrm>
          <a:prstGeom prst="ellipse">
            <a:avLst/>
          </a:prstGeom>
          <a:solidFill>
            <a:srgbClr val="FF0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468313" y="2564606"/>
            <a:ext cx="576262" cy="576263"/>
          </a:xfrm>
          <a:prstGeom prst="ellipse">
            <a:avLst/>
          </a:prstGeom>
          <a:solidFill>
            <a:srgbClr val="008000"/>
          </a:solidFill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6" name="WordArt 8"/>
          <p:cNvSpPr>
            <a:spLocks noChangeArrowheads="1" noChangeShapeType="1" noTextEdit="1"/>
          </p:cNvSpPr>
          <p:nvPr/>
        </p:nvSpPr>
        <p:spPr bwMode="auto">
          <a:xfrm>
            <a:off x="5219700" y="2420938"/>
            <a:ext cx="2089150" cy="863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relaxedInse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Умница!</a:t>
            </a:r>
          </a:p>
        </p:txBody>
      </p:sp>
      <p:sp>
        <p:nvSpPr>
          <p:cNvPr id="43017" name="WordArt 9"/>
          <p:cNvSpPr>
            <a:spLocks noChangeArrowheads="1" noChangeShapeType="1" noTextEdit="1"/>
          </p:cNvSpPr>
          <p:nvPr/>
        </p:nvSpPr>
        <p:spPr bwMode="auto">
          <a:xfrm>
            <a:off x="6372225" y="3573463"/>
            <a:ext cx="232251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Молодец!</a:t>
            </a:r>
          </a:p>
        </p:txBody>
      </p:sp>
      <p:sp>
        <p:nvSpPr>
          <p:cNvPr id="43018" name="WordArt 10"/>
          <p:cNvSpPr>
            <a:spLocks noChangeArrowheads="1" noChangeShapeType="1" noTextEdit="1"/>
          </p:cNvSpPr>
          <p:nvPr/>
        </p:nvSpPr>
        <p:spPr bwMode="auto">
          <a:xfrm>
            <a:off x="5003800" y="4581525"/>
            <a:ext cx="230505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kern="10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Отлично!</a:t>
            </a:r>
          </a:p>
        </p:txBody>
      </p:sp>
      <p:sp>
        <p:nvSpPr>
          <p:cNvPr id="43019" name="WordArt 11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4499992" y="5589240"/>
            <a:ext cx="2159000" cy="79216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3600" b="1" kern="10" dirty="0">
                <a:ln>
                  <a:prstDash val="solid"/>
                </a:ln>
                <a:solidFill>
                  <a:srgbClr val="FFFF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/>
                <a:cs typeface="Arial"/>
              </a:rPr>
              <a:t>Хорошо!</a:t>
            </a: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14" grpId="0" animBg="1"/>
      <p:bldP spid="43015" grpId="0" animBg="1"/>
      <p:bldP spid="43016" grpId="0" animBg="1"/>
      <p:bldP spid="43017" grpId="0"/>
      <p:bldP spid="43018" grpId="0"/>
      <p:bldP spid="430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Приемы оценочной деятельности.</a:t>
            </a:r>
            <a:b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</a:b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u="sng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Лист учебных достижений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u="sng">
                <a:latin typeface="Times New Roman" pitchFamily="18" charset="0"/>
              </a:rPr>
              <a:t>Цель:</a:t>
            </a:r>
            <a:r>
              <a:rPr lang="ru-RU"/>
              <a:t> </a:t>
            </a:r>
            <a:r>
              <a:rPr lang="ru-RU" sz="3600" b="1" i="1">
                <a:latin typeface="Times New Roman" pitchFamily="18" charset="0"/>
              </a:rPr>
              <a:t>отследить динамику продвижения учащихся в достижении предметных и метапредметных результатов.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u="sng">
                <a:latin typeface="Times New Roman" pitchFamily="18" charset="0"/>
              </a:rPr>
              <a:t>При создании учитывать: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i="1">
                <a:latin typeface="Times New Roman" pitchFamily="18" charset="0"/>
              </a:rPr>
              <a:t>   программу и требования к обязательному минимуму содержания образования.</a:t>
            </a:r>
            <a:endParaRPr lang="ru-RU" sz="3600" b="1" u="sng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62" grpId="0" uiExpand="1" build="p"/>
    </p:bldLst>
  </p:timing>
</p:sld>
</file>

<file path=ppt/theme/theme1.xml><?xml version="1.0" encoding="utf-8"?>
<a:theme xmlns:a="http://schemas.openxmlformats.org/drawingml/2006/main" name="Тема1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453</TotalTime>
  <Words>775</Words>
  <Application>Microsoft Office PowerPoint</Application>
  <PresentationFormat>Экран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Тема1</vt:lpstr>
      <vt:lpstr>Организация эффективной контрольно-оценочной деятельности в начальной школе в условиях ФГОС.</vt:lpstr>
      <vt:lpstr>Презентация PowerPoint</vt:lpstr>
      <vt:lpstr>Что такое оценивание?</vt:lpstr>
      <vt:lpstr>Способы осуществления оценивания.</vt:lpstr>
      <vt:lpstr>Правила новой технологии оценивания.</vt:lpstr>
      <vt:lpstr>Приемы оценочной деятельности.</vt:lpstr>
      <vt:lpstr>Приемы оценочной деятельности.</vt:lpstr>
      <vt:lpstr>Приемы оценочной деятельности.</vt:lpstr>
      <vt:lpstr>Приемы оценочной деятельности.  Лист учебных достижений.</vt:lpstr>
      <vt:lpstr>Приемы формирования самооценки</vt:lpstr>
      <vt:lpstr>Приемы формирования самооценки</vt:lpstr>
      <vt:lpstr>Принципы оценочной деятельности.</vt:lpstr>
      <vt:lpstr>Принципы оценочной деятельности.</vt:lpstr>
      <vt:lpstr>Оценка – это правильное  кровообращение, без нее неизбежны застой и  болезненные явления.  Н. Островский </vt:lpstr>
      <vt:lpstr> </vt:lpstr>
    </vt:vector>
  </TitlesOfParts>
  <Company>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эффективной контрольно-оценочной деятельности в начальной школе в условиях ФГОС.</dc:title>
  <dc:creator>Oksana</dc:creator>
  <cp:lastModifiedBy>Ирина</cp:lastModifiedBy>
  <cp:revision>17</cp:revision>
  <dcterms:created xsi:type="dcterms:W3CDTF">2001-12-31T21:41:01Z</dcterms:created>
  <dcterms:modified xsi:type="dcterms:W3CDTF">2017-11-04T20:42:31Z</dcterms:modified>
</cp:coreProperties>
</file>